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13"/>
  </p:notesMasterIdLst>
  <p:sldIdLst>
    <p:sldId id="266" r:id="rId2"/>
    <p:sldId id="284" r:id="rId3"/>
    <p:sldId id="285" r:id="rId4"/>
    <p:sldId id="286" r:id="rId5"/>
    <p:sldId id="287" r:id="rId6"/>
    <p:sldId id="288" r:id="rId7"/>
    <p:sldId id="289" r:id="rId8"/>
    <p:sldId id="290" r:id="rId9"/>
    <p:sldId id="291" r:id="rId10"/>
    <p:sldId id="292" r:id="rId11"/>
    <p:sldId id="26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6305" autoAdjust="0"/>
  </p:normalViewPr>
  <p:slideViewPr>
    <p:cSldViewPr>
      <p:cViewPr varScale="1">
        <p:scale>
          <a:sx n="70" d="100"/>
          <a:sy n="70" d="100"/>
        </p:scale>
        <p:origin x="702" y="72"/>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t>3/15/2020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t>‹#›</a:t>
            </a:fld>
            <a:endParaRPr lang="en-US"/>
          </a:p>
        </p:txBody>
      </p:sp>
    </p:spTree>
    <p:extLst>
      <p:ext uri="{BB962C8B-B14F-4D97-AF65-F5344CB8AC3E}">
        <p14:creationId xmlns:p14="http://schemas.microsoft.com/office/powerpoint/2010/main"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smtClean="0"/>
              <a:t>MapReduce – Processing Data</a:t>
            </a:r>
            <a:endParaRPr lang="en-US" dirty="0"/>
          </a:p>
        </p:txBody>
      </p:sp>
      <p:sp>
        <p:nvSpPr>
          <p:cNvPr id="6" name="Subtitle 5"/>
          <p:cNvSpPr>
            <a:spLocks noGrp="1"/>
          </p:cNvSpPr>
          <p:nvPr>
            <p:ph type="subTitle" idx="1"/>
          </p:nvPr>
        </p:nvSpPr>
        <p:spPr/>
        <p:txBody>
          <a:bodyPr/>
          <a:lstStyle/>
          <a:p>
            <a:r>
              <a:rPr lang="en-US" sz="1800" dirty="0" smtClean="0">
                <a:solidFill>
                  <a:srgbClr val="211D71"/>
                </a:solidFill>
              </a:rPr>
              <a:t>Pravin Y Pawar</a:t>
            </a:r>
            <a:endParaRPr lang="en-US" sz="1800" dirty="0">
              <a:solidFill>
                <a:srgbClr val="211D71"/>
              </a:solidFill>
            </a:endParaRPr>
          </a:p>
        </p:txBody>
      </p:sp>
    </p:spTree>
    <p:extLst>
      <p:ext uri="{BB962C8B-B14F-4D97-AF65-F5344CB8AC3E}">
        <p14:creationId xmlns:p14="http://schemas.microsoft.com/office/powerpoint/2010/main" val="3797254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MapReduce Programming </a:t>
            </a:r>
            <a:r>
              <a:rPr lang="en-IN" dirty="0" smtClean="0"/>
              <a:t>Architecture (2)</a:t>
            </a:r>
            <a:endParaRPr lang="en-IN" dirty="0"/>
          </a:p>
        </p:txBody>
      </p:sp>
      <p:sp>
        <p:nvSpPr>
          <p:cNvPr id="3" name="Text Placeholder 2"/>
          <p:cNvSpPr>
            <a:spLocks noGrp="1"/>
          </p:cNvSpPr>
          <p:nvPr>
            <p:ph type="body" sz="quarter" idx="13"/>
          </p:nvPr>
        </p:nvSpPr>
        <p:spPr>
          <a:xfrm>
            <a:off x="857739" y="1600201"/>
            <a:ext cx="10160000" cy="4571999"/>
          </a:xfrm>
        </p:spPr>
        <p:txBody>
          <a:bodyPr>
            <a:normAutofit lnSpcReduction="10000"/>
          </a:bodyPr>
          <a:lstStyle/>
          <a:p>
            <a:pPr marL="342900" indent="-342900">
              <a:buAutoNum type="arabicPeriod"/>
            </a:pPr>
            <a:r>
              <a:rPr lang="en-IN" dirty="0" smtClean="0"/>
              <a:t>Input dataset is split into multiple pieces of data (several small sets)</a:t>
            </a:r>
          </a:p>
          <a:p>
            <a:pPr marL="342900" indent="-342900">
              <a:buAutoNum type="arabicPeriod"/>
            </a:pPr>
            <a:r>
              <a:rPr lang="en-IN" dirty="0" smtClean="0"/>
              <a:t>Framework creates a master and several worker processes and executes the worker processes remotely</a:t>
            </a:r>
          </a:p>
          <a:p>
            <a:pPr marL="342900" indent="-342900">
              <a:buAutoNum type="arabicPeriod"/>
            </a:pPr>
            <a:r>
              <a:rPr lang="en-IN" dirty="0" smtClean="0"/>
              <a:t>Several Map tasks work simultaneously and read pieces of data that were assigned to each map. Map worker uses the map function to extract only those data that are present on their server and generates key/value pair for the extracted data. </a:t>
            </a:r>
          </a:p>
          <a:p>
            <a:pPr marL="342900" indent="-342900">
              <a:buAutoNum type="arabicPeriod"/>
            </a:pPr>
            <a:r>
              <a:rPr lang="en-IN" dirty="0" smtClean="0"/>
              <a:t>Map worker uses partitioner function to divide the data into regions. Partitioner decides which reducer should get the output of specified mapper. </a:t>
            </a:r>
          </a:p>
          <a:p>
            <a:pPr marL="342900" indent="-342900">
              <a:buAutoNum type="arabicPeriod"/>
            </a:pPr>
            <a:r>
              <a:rPr lang="en-IN" dirty="0" smtClean="0"/>
              <a:t>When the map workers complete their work, the master instructs the reduce workers to begin their work. </a:t>
            </a:r>
            <a:endParaRPr lang="en-IN" dirty="0"/>
          </a:p>
          <a:p>
            <a:pPr marL="342900" indent="-342900">
              <a:buAutoNum type="arabicPeriod"/>
            </a:pPr>
            <a:r>
              <a:rPr lang="en-IN" dirty="0" smtClean="0"/>
              <a:t>The reduce workers in turn contact the map workers to get the key/value data for their partition. The data thus received is shuffled and sorted as per keys. </a:t>
            </a:r>
          </a:p>
          <a:p>
            <a:pPr marL="342900" indent="-342900">
              <a:buAutoNum type="arabicPeriod"/>
            </a:pPr>
            <a:r>
              <a:rPr lang="en-IN" dirty="0" smtClean="0"/>
              <a:t>Then it calls reduce function on every unique key. This function writes output to the file.</a:t>
            </a:r>
          </a:p>
          <a:p>
            <a:pPr marL="342900" indent="-342900">
              <a:buAutoNum type="arabicPeriod"/>
            </a:pPr>
            <a:r>
              <a:rPr lang="en-IN" dirty="0" smtClean="0"/>
              <a:t>When all the reduce workers complete their work, the master transfers the control to the </a:t>
            </a:r>
            <a:r>
              <a:rPr lang="en-IN" smtClean="0"/>
              <a:t>user program.</a:t>
            </a: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325466973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smtClean="0"/>
              <a:t>In our next session: YARN </a:t>
            </a:r>
            <a:endParaRPr lang="en-US" dirty="0"/>
          </a:p>
        </p:txBody>
      </p:sp>
      <p:sp>
        <p:nvSpPr>
          <p:cNvPr id="4" name="TextBox 3"/>
          <p:cNvSpPr txBox="1"/>
          <p:nvPr/>
        </p:nvSpPr>
        <p:spPr>
          <a:xfrm>
            <a:off x="914400" y="1066800"/>
            <a:ext cx="7315200" cy="646331"/>
          </a:xfrm>
          <a:prstGeom prst="rect">
            <a:avLst/>
          </a:prstGeom>
          <a:noFill/>
        </p:spPr>
        <p:txBody>
          <a:bodyPr wrap="square" rtlCol="0">
            <a:spAutoFit/>
          </a:bodyPr>
          <a:lstStyle/>
          <a:p>
            <a:r>
              <a:rPr lang="en-US" dirty="0" smtClean="0"/>
              <a:t>Reference :</a:t>
            </a:r>
          </a:p>
          <a:p>
            <a:r>
              <a:rPr lang="en-US" dirty="0" smtClean="0"/>
              <a:t>Big Data and Analytics by Acharya, </a:t>
            </a:r>
            <a:r>
              <a:rPr lang="en-US" dirty="0" err="1" smtClean="0"/>
              <a:t>Chellappan</a:t>
            </a:r>
            <a:endParaRPr lang="en-US" dirty="0"/>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MapReduce</a:t>
            </a:r>
            <a:endParaRPr lang="en-IN" dirty="0"/>
          </a:p>
        </p:txBody>
      </p:sp>
      <p:sp>
        <p:nvSpPr>
          <p:cNvPr id="3" name="Text Placeholder 2"/>
          <p:cNvSpPr>
            <a:spLocks noGrp="1"/>
          </p:cNvSpPr>
          <p:nvPr>
            <p:ph type="body" sz="quarter" idx="13"/>
          </p:nvPr>
        </p:nvSpPr>
        <p:spPr>
          <a:xfrm>
            <a:off x="857739" y="1600201"/>
            <a:ext cx="10160000" cy="4267199"/>
          </a:xfrm>
        </p:spPr>
        <p:txBody>
          <a:bodyPr>
            <a:normAutofit/>
          </a:bodyPr>
          <a:lstStyle/>
          <a:p>
            <a:r>
              <a:rPr lang="en-IN" dirty="0" smtClean="0"/>
              <a:t>Programming Paradigm</a:t>
            </a:r>
          </a:p>
          <a:p>
            <a:r>
              <a:rPr lang="en-IN" dirty="0" smtClean="0"/>
              <a:t>Helps in processing massive amounts of data in parallel</a:t>
            </a:r>
          </a:p>
          <a:p>
            <a:r>
              <a:rPr lang="en-IN" dirty="0" smtClean="0"/>
              <a:t>Consists of two phases : Map and Reduce</a:t>
            </a:r>
          </a:p>
          <a:p>
            <a:endParaRPr lang="en-IN" dirty="0"/>
          </a:p>
          <a:p>
            <a:r>
              <a:rPr lang="en-IN" dirty="0" smtClean="0"/>
              <a:t>High Level Working </a:t>
            </a:r>
          </a:p>
          <a:p>
            <a:pPr lvl="1">
              <a:buFont typeface="Wingdings" panose="05000000000000000000" pitchFamily="2" charset="2"/>
              <a:buChar char="ü"/>
            </a:pPr>
            <a:r>
              <a:rPr lang="en-IN" dirty="0" smtClean="0"/>
              <a:t>Input data is spitted into blocks / chunks</a:t>
            </a:r>
          </a:p>
          <a:p>
            <a:pPr lvl="1">
              <a:buFont typeface="Wingdings" panose="05000000000000000000" pitchFamily="2" charset="2"/>
              <a:buChar char="ü"/>
            </a:pPr>
            <a:r>
              <a:rPr lang="en-IN" dirty="0" smtClean="0"/>
              <a:t>Map tasks process these independent chunks completely in parallel manner</a:t>
            </a:r>
          </a:p>
          <a:p>
            <a:pPr lvl="1">
              <a:buFont typeface="Wingdings" panose="05000000000000000000" pitchFamily="2" charset="2"/>
              <a:buChar char="ü"/>
            </a:pPr>
            <a:r>
              <a:rPr lang="en-IN" dirty="0" smtClean="0"/>
              <a:t>Output produced by Map task are stored on local disk of the node</a:t>
            </a:r>
          </a:p>
          <a:p>
            <a:pPr lvl="1">
              <a:buFont typeface="Wingdings" panose="05000000000000000000" pitchFamily="2" charset="2"/>
              <a:buChar char="ü"/>
            </a:pPr>
            <a:r>
              <a:rPr lang="en-IN" dirty="0" smtClean="0"/>
              <a:t>Output of the Map tasks are automatically shuffled and sorted by the framework</a:t>
            </a:r>
          </a:p>
          <a:p>
            <a:pPr lvl="1">
              <a:buFont typeface="Wingdings" panose="05000000000000000000" pitchFamily="2" charset="2"/>
              <a:buChar char="ü"/>
            </a:pPr>
            <a:r>
              <a:rPr lang="en-IN" dirty="0" smtClean="0"/>
              <a:t>These intermediate outputs are sorted by keys</a:t>
            </a:r>
          </a:p>
          <a:p>
            <a:pPr lvl="1">
              <a:buFont typeface="Wingdings" panose="05000000000000000000" pitchFamily="2" charset="2"/>
              <a:buChar char="ü"/>
            </a:pPr>
            <a:r>
              <a:rPr lang="en-IN" dirty="0" smtClean="0"/>
              <a:t>Reduce tasks provides reduced output by combining the output of various mappers</a:t>
            </a:r>
          </a:p>
          <a:p>
            <a:pPr lvl="1">
              <a:buFont typeface="Wingdings" panose="05000000000000000000" pitchFamily="2" charset="2"/>
              <a:buChar char="ü"/>
            </a:pPr>
            <a:r>
              <a:rPr lang="en-IN" dirty="0" smtClean="0"/>
              <a:t>Job inputs and outputs are stored on the file system</a:t>
            </a:r>
          </a:p>
          <a:p>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MapReduce Framework</a:t>
            </a:r>
            <a:endParaRPr lang="en-IN" dirty="0"/>
          </a:p>
        </p:txBody>
      </p:sp>
      <p:sp>
        <p:nvSpPr>
          <p:cNvPr id="3" name="Text Placeholder 2"/>
          <p:cNvSpPr>
            <a:spLocks noGrp="1"/>
          </p:cNvSpPr>
          <p:nvPr>
            <p:ph type="body" sz="quarter" idx="13"/>
          </p:nvPr>
        </p:nvSpPr>
        <p:spPr>
          <a:xfrm>
            <a:off x="857739" y="1600201"/>
            <a:ext cx="10160000" cy="4114799"/>
          </a:xfrm>
        </p:spPr>
        <p:txBody>
          <a:bodyPr/>
          <a:lstStyle/>
          <a:p>
            <a:endParaRPr lang="en-IN" dirty="0"/>
          </a:p>
        </p:txBody>
      </p:sp>
      <p:sp>
        <p:nvSpPr>
          <p:cNvPr id="4" name="Text Placeholder 3"/>
          <p:cNvSpPr>
            <a:spLocks noGrp="1"/>
          </p:cNvSpPr>
          <p:nvPr>
            <p:ph type="body" sz="quarter" idx="14"/>
          </p:nvPr>
        </p:nvSpPr>
        <p:spPr/>
        <p:txBody>
          <a:bodyPr/>
          <a:lstStyle/>
          <a:p>
            <a:endParaRPr lang="en-IN"/>
          </a:p>
        </p:txBody>
      </p:sp>
      <p:sp>
        <p:nvSpPr>
          <p:cNvPr id="5" name="Rounded Rectangle 4"/>
          <p:cNvSpPr/>
          <p:nvPr/>
        </p:nvSpPr>
        <p:spPr>
          <a:xfrm>
            <a:off x="3429000" y="2133600"/>
            <a:ext cx="4495800" cy="8382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MapReduce Framework</a:t>
            </a:r>
            <a:endParaRPr lang="en-US" dirty="0"/>
          </a:p>
        </p:txBody>
      </p:sp>
      <p:sp>
        <p:nvSpPr>
          <p:cNvPr id="6" name="Rounded Rectangle 5"/>
          <p:cNvSpPr/>
          <p:nvPr/>
        </p:nvSpPr>
        <p:spPr>
          <a:xfrm>
            <a:off x="1676400" y="3657600"/>
            <a:ext cx="4114800" cy="11430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Phases :</a:t>
            </a:r>
          </a:p>
          <a:p>
            <a:pPr algn="ctr"/>
            <a:r>
              <a:rPr lang="en-US" dirty="0" smtClean="0"/>
              <a:t>Map : Converts into key value pair</a:t>
            </a:r>
          </a:p>
          <a:p>
            <a:pPr algn="ctr"/>
            <a:r>
              <a:rPr lang="en-US" dirty="0" smtClean="0"/>
              <a:t>Reduce : Combines output of mappers and produces a reduced result set</a:t>
            </a:r>
            <a:endParaRPr lang="en-US" dirty="0"/>
          </a:p>
        </p:txBody>
      </p:sp>
      <p:sp>
        <p:nvSpPr>
          <p:cNvPr id="7" name="Rounded Rectangle 6"/>
          <p:cNvSpPr/>
          <p:nvPr/>
        </p:nvSpPr>
        <p:spPr>
          <a:xfrm>
            <a:off x="6089555" y="3670110"/>
            <a:ext cx="4114800" cy="113049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Daemons : </a:t>
            </a:r>
          </a:p>
          <a:p>
            <a:pPr algn="ctr"/>
            <a:r>
              <a:rPr lang="en-US" dirty="0" err="1" smtClean="0"/>
              <a:t>JobTracker</a:t>
            </a:r>
            <a:r>
              <a:rPr lang="en-US" dirty="0" smtClean="0"/>
              <a:t> : Master, schedules task</a:t>
            </a:r>
          </a:p>
          <a:p>
            <a:pPr algn="ctr"/>
            <a:r>
              <a:rPr lang="en-US" dirty="0" err="1" smtClean="0"/>
              <a:t>TaskTracker</a:t>
            </a:r>
            <a:r>
              <a:rPr lang="en-US" dirty="0" smtClean="0"/>
              <a:t> : Slave, executes task</a:t>
            </a:r>
            <a:endParaRPr lang="en-US" dirty="0"/>
          </a:p>
        </p:txBody>
      </p:sp>
    </p:spTree>
    <p:extLst>
      <p:ext uri="{BB962C8B-B14F-4D97-AF65-F5344CB8AC3E}">
        <p14:creationId xmlns:p14="http://schemas.microsoft.com/office/powerpoint/2010/main" val="25591995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Daemons</a:t>
            </a:r>
            <a:endParaRPr lang="en-IN" dirty="0"/>
          </a:p>
        </p:txBody>
      </p:sp>
      <p:sp>
        <p:nvSpPr>
          <p:cNvPr id="3" name="Text Placeholder 2"/>
          <p:cNvSpPr>
            <a:spLocks noGrp="1"/>
          </p:cNvSpPr>
          <p:nvPr>
            <p:ph type="body" sz="quarter" idx="13"/>
          </p:nvPr>
        </p:nvSpPr>
        <p:spPr>
          <a:xfrm>
            <a:off x="857739" y="1600201"/>
            <a:ext cx="10160000" cy="4571999"/>
          </a:xfrm>
        </p:spPr>
        <p:txBody>
          <a:bodyPr/>
          <a:lstStyle/>
          <a:p>
            <a:r>
              <a:rPr lang="en-IN" dirty="0" smtClean="0"/>
              <a:t>HDFS and MapReduce f/w works on same node</a:t>
            </a:r>
          </a:p>
          <a:p>
            <a:pPr lvl="1">
              <a:buFont typeface="Wingdings" panose="05000000000000000000" pitchFamily="2" charset="2"/>
              <a:buChar char="ü"/>
            </a:pPr>
            <a:r>
              <a:rPr lang="en-IN" dirty="0" smtClean="0"/>
              <a:t>Principle of data locality is leveraged</a:t>
            </a:r>
          </a:p>
          <a:p>
            <a:pPr lvl="1">
              <a:buFont typeface="Wingdings" panose="05000000000000000000" pitchFamily="2" charset="2"/>
              <a:buChar char="ü"/>
            </a:pPr>
            <a:r>
              <a:rPr lang="en-IN" dirty="0" smtClean="0"/>
              <a:t>Results into high throughput</a:t>
            </a:r>
          </a:p>
          <a:p>
            <a:endParaRPr lang="en-IN" dirty="0"/>
          </a:p>
          <a:p>
            <a:r>
              <a:rPr lang="en-IN" dirty="0" smtClean="0"/>
              <a:t>Two Daemons : </a:t>
            </a:r>
          </a:p>
          <a:p>
            <a:r>
              <a:rPr lang="en-IN" dirty="0" err="1" smtClean="0"/>
              <a:t>JobTracker</a:t>
            </a:r>
            <a:r>
              <a:rPr lang="en-IN" dirty="0" smtClean="0"/>
              <a:t> </a:t>
            </a:r>
          </a:p>
          <a:p>
            <a:pPr lvl="1">
              <a:buFont typeface="Wingdings" panose="05000000000000000000" pitchFamily="2" charset="2"/>
              <a:buChar char="ü"/>
            </a:pPr>
            <a:r>
              <a:rPr lang="en-IN" dirty="0" smtClean="0"/>
              <a:t>Single per cluster</a:t>
            </a:r>
          </a:p>
          <a:p>
            <a:pPr lvl="1">
              <a:buFont typeface="Wingdings" panose="05000000000000000000" pitchFamily="2" charset="2"/>
              <a:buChar char="ü"/>
            </a:pPr>
            <a:r>
              <a:rPr lang="en-IN" dirty="0" smtClean="0"/>
              <a:t>Responsible for scheduling tasks to </a:t>
            </a:r>
            <a:r>
              <a:rPr lang="en-IN" dirty="0" err="1"/>
              <a:t>T</a:t>
            </a:r>
            <a:r>
              <a:rPr lang="en-IN" dirty="0" err="1" smtClean="0"/>
              <a:t>askTrackers</a:t>
            </a:r>
            <a:r>
              <a:rPr lang="en-IN" dirty="0" smtClean="0"/>
              <a:t>, monitoring and re-executing the task if failed</a:t>
            </a:r>
          </a:p>
          <a:p>
            <a:r>
              <a:rPr lang="en-IN" dirty="0" err="1" smtClean="0"/>
              <a:t>TaskTracker</a:t>
            </a:r>
            <a:endParaRPr lang="en-IN" dirty="0" smtClean="0"/>
          </a:p>
          <a:p>
            <a:pPr lvl="1">
              <a:buFont typeface="Wingdings" panose="05000000000000000000" pitchFamily="2" charset="2"/>
              <a:buChar char="ü"/>
            </a:pPr>
            <a:r>
              <a:rPr lang="en-IN" dirty="0" smtClean="0"/>
              <a:t>One slave </a:t>
            </a:r>
            <a:r>
              <a:rPr lang="en-IN" dirty="0" err="1" smtClean="0"/>
              <a:t>TaskTracker</a:t>
            </a:r>
            <a:r>
              <a:rPr lang="en-IN" dirty="0" smtClean="0"/>
              <a:t> per cluster node</a:t>
            </a:r>
          </a:p>
          <a:p>
            <a:pPr lvl="1">
              <a:buFont typeface="Wingdings" panose="05000000000000000000" pitchFamily="2" charset="2"/>
              <a:buChar char="ü"/>
            </a:pPr>
            <a:r>
              <a:rPr lang="en-IN" dirty="0" smtClean="0"/>
              <a:t>Actually executes the task</a:t>
            </a:r>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96276980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just"/>
            <a:r>
              <a:rPr lang="en-IN" dirty="0" err="1" smtClean="0"/>
              <a:t>JobTracker</a:t>
            </a:r>
            <a:endParaRPr lang="en-IN" dirty="0"/>
          </a:p>
        </p:txBody>
      </p:sp>
      <p:sp>
        <p:nvSpPr>
          <p:cNvPr id="3" name="Text Placeholder 2"/>
          <p:cNvSpPr>
            <a:spLocks noGrp="1"/>
          </p:cNvSpPr>
          <p:nvPr>
            <p:ph type="body" sz="quarter" idx="13"/>
          </p:nvPr>
        </p:nvSpPr>
        <p:spPr>
          <a:xfrm>
            <a:off x="857739" y="1600201"/>
            <a:ext cx="10160000" cy="4571999"/>
          </a:xfrm>
        </p:spPr>
        <p:txBody>
          <a:bodyPr/>
          <a:lstStyle/>
          <a:p>
            <a:r>
              <a:rPr lang="en-IN" dirty="0" smtClean="0"/>
              <a:t>Master daemon responsible for overall MapReduce job </a:t>
            </a:r>
          </a:p>
          <a:p>
            <a:r>
              <a:rPr lang="en-IN" dirty="0" smtClean="0"/>
              <a:t>Single </a:t>
            </a:r>
            <a:r>
              <a:rPr lang="en-IN" dirty="0" err="1" smtClean="0"/>
              <a:t>JobTracker</a:t>
            </a:r>
            <a:r>
              <a:rPr lang="en-IN" dirty="0" smtClean="0"/>
              <a:t> per cluster</a:t>
            </a:r>
          </a:p>
          <a:p>
            <a:r>
              <a:rPr lang="en-IN" dirty="0" smtClean="0"/>
              <a:t>Provides connectivity between Hadoop and application</a:t>
            </a:r>
          </a:p>
          <a:p>
            <a:r>
              <a:rPr lang="en-IN" dirty="0" smtClean="0"/>
              <a:t>Application (client code) is submitted to cluster </a:t>
            </a:r>
          </a:p>
          <a:p>
            <a:r>
              <a:rPr lang="en-IN" dirty="0" err="1" smtClean="0"/>
              <a:t>JobTracker</a:t>
            </a:r>
            <a:r>
              <a:rPr lang="en-IN" dirty="0" smtClean="0"/>
              <a:t> creates execution plan by deciding which task to assign to which node</a:t>
            </a:r>
          </a:p>
          <a:p>
            <a:r>
              <a:rPr lang="en-IN" dirty="0" smtClean="0"/>
              <a:t>Monitors all the running tasks</a:t>
            </a:r>
          </a:p>
          <a:p>
            <a:r>
              <a:rPr lang="en-IN" dirty="0" smtClean="0"/>
              <a:t>If the task fails, it automatically </a:t>
            </a:r>
            <a:r>
              <a:rPr lang="en-IN" dirty="0" smtClean="0"/>
              <a:t>re-schedules </a:t>
            </a:r>
            <a:r>
              <a:rPr lang="en-IN" dirty="0" smtClean="0"/>
              <a:t>task to different node after number of retries</a:t>
            </a:r>
          </a:p>
          <a:p>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395996164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err="1" smtClean="0"/>
              <a:t>TaskTracker</a:t>
            </a:r>
            <a:endParaRPr lang="en-IN" dirty="0"/>
          </a:p>
        </p:txBody>
      </p:sp>
      <p:sp>
        <p:nvSpPr>
          <p:cNvPr id="3" name="Text Placeholder 2"/>
          <p:cNvSpPr>
            <a:spLocks noGrp="1"/>
          </p:cNvSpPr>
          <p:nvPr>
            <p:ph type="body" sz="quarter" idx="13"/>
          </p:nvPr>
        </p:nvSpPr>
        <p:spPr>
          <a:xfrm>
            <a:off x="857739" y="1600201"/>
            <a:ext cx="10160000" cy="4495799"/>
          </a:xfrm>
        </p:spPr>
        <p:txBody>
          <a:bodyPr/>
          <a:lstStyle/>
          <a:p>
            <a:r>
              <a:rPr lang="en-IN" dirty="0" smtClean="0"/>
              <a:t>Responsible for executing individual tasks that is given by </a:t>
            </a:r>
            <a:r>
              <a:rPr lang="en-IN" dirty="0" err="1" smtClean="0"/>
              <a:t>JobTracker</a:t>
            </a:r>
            <a:endParaRPr lang="en-IN" dirty="0" smtClean="0"/>
          </a:p>
          <a:p>
            <a:r>
              <a:rPr lang="en-IN" dirty="0" smtClean="0"/>
              <a:t>Single </a:t>
            </a:r>
            <a:r>
              <a:rPr lang="en-IN" dirty="0" err="1" smtClean="0"/>
              <a:t>TaskTracker</a:t>
            </a:r>
            <a:r>
              <a:rPr lang="en-IN" dirty="0" smtClean="0"/>
              <a:t> per slave</a:t>
            </a:r>
          </a:p>
          <a:p>
            <a:r>
              <a:rPr lang="en-IN" dirty="0" smtClean="0"/>
              <a:t>Spawns multiple JVMs to handle multiple map and reduce tasks in parallel</a:t>
            </a:r>
          </a:p>
          <a:p>
            <a:r>
              <a:rPr lang="en-IN" dirty="0" smtClean="0"/>
              <a:t>Send heartbeat messages regularly to </a:t>
            </a:r>
            <a:r>
              <a:rPr lang="en-IN" dirty="0" err="1" smtClean="0"/>
              <a:t>JobTracker</a:t>
            </a:r>
            <a:endParaRPr lang="en-IN" dirty="0" smtClean="0"/>
          </a:p>
          <a:p>
            <a:r>
              <a:rPr lang="en-IN" dirty="0" smtClean="0"/>
              <a:t>If </a:t>
            </a:r>
            <a:r>
              <a:rPr lang="en-IN" dirty="0" err="1" smtClean="0"/>
              <a:t>JobTracker</a:t>
            </a:r>
            <a:r>
              <a:rPr lang="en-IN" dirty="0" smtClean="0"/>
              <a:t> does not received the message, assumes that </a:t>
            </a:r>
            <a:r>
              <a:rPr lang="en-IN" dirty="0" err="1" smtClean="0"/>
              <a:t>TaskTracker</a:t>
            </a:r>
            <a:r>
              <a:rPr lang="en-IN" dirty="0" smtClean="0"/>
              <a:t> has failed and reschedules that task on another node</a:t>
            </a:r>
          </a:p>
          <a:p>
            <a:endParaRPr lang="en-IN" dirty="0" smtClean="0"/>
          </a:p>
          <a:p>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813369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err="1" smtClean="0"/>
              <a:t>JobTracker</a:t>
            </a:r>
            <a:r>
              <a:rPr lang="en-IN" dirty="0" smtClean="0"/>
              <a:t> and </a:t>
            </a:r>
            <a:r>
              <a:rPr lang="en-IN" dirty="0" err="1" smtClean="0"/>
              <a:t>TaskTracker</a:t>
            </a:r>
            <a:r>
              <a:rPr lang="en-IN" dirty="0" smtClean="0"/>
              <a:t> Interaction</a:t>
            </a:r>
            <a:endParaRPr lang="en-IN" dirty="0"/>
          </a:p>
        </p:txBody>
      </p:sp>
      <p:pic>
        <p:nvPicPr>
          <p:cNvPr id="5" name="Picture 4"/>
          <p:cNvPicPr>
            <a:picLocks noChangeAspect="1"/>
          </p:cNvPicPr>
          <p:nvPr/>
        </p:nvPicPr>
        <p:blipFill>
          <a:blip r:embed="rId2"/>
          <a:stretch>
            <a:fillRect/>
          </a:stretch>
        </p:blipFill>
        <p:spPr>
          <a:xfrm>
            <a:off x="2700337" y="1524000"/>
            <a:ext cx="6791325" cy="3810000"/>
          </a:xfrm>
          <a:prstGeom prst="rect">
            <a:avLst/>
          </a:prstGeom>
        </p:spPr>
      </p:pic>
      <p:sp>
        <p:nvSpPr>
          <p:cNvPr id="3" name="Text Placeholder 2"/>
          <p:cNvSpPr>
            <a:spLocks noGrp="1"/>
          </p:cNvSpPr>
          <p:nvPr>
            <p:ph type="body" sz="quarter" idx="13"/>
          </p:nvPr>
        </p:nvSpPr>
        <p:spPr/>
        <p:txBody>
          <a:bodyPr/>
          <a:lstStyle/>
          <a:p>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29071995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MapReduce </a:t>
            </a:r>
            <a:r>
              <a:rPr lang="en-IN" smtClean="0"/>
              <a:t>WorkFlow</a:t>
            </a:r>
            <a:endParaRPr lang="en-IN"/>
          </a:p>
        </p:txBody>
      </p:sp>
      <p:pic>
        <p:nvPicPr>
          <p:cNvPr id="5" name="Picture 4"/>
          <p:cNvPicPr>
            <a:picLocks noChangeAspect="1"/>
          </p:cNvPicPr>
          <p:nvPr/>
        </p:nvPicPr>
        <p:blipFill>
          <a:blip r:embed="rId2"/>
          <a:stretch>
            <a:fillRect/>
          </a:stretch>
        </p:blipFill>
        <p:spPr>
          <a:xfrm>
            <a:off x="1281112" y="1066800"/>
            <a:ext cx="9629775" cy="4724400"/>
          </a:xfrm>
          <a:prstGeom prst="rect">
            <a:avLst/>
          </a:prstGeom>
        </p:spPr>
      </p:pic>
      <p:sp>
        <p:nvSpPr>
          <p:cNvPr id="3" name="Text Placeholder 2"/>
          <p:cNvSpPr>
            <a:spLocks noGrp="1"/>
          </p:cNvSpPr>
          <p:nvPr>
            <p:ph type="body" sz="quarter" idx="13"/>
          </p:nvPr>
        </p:nvSpPr>
        <p:spPr/>
        <p:txBody>
          <a:bodyPr/>
          <a:lstStyle/>
          <a:p>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77489377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MapReduce Programming Architecture</a:t>
            </a:r>
            <a:endParaRPr lang="en-IN" dirty="0"/>
          </a:p>
        </p:txBody>
      </p:sp>
      <p:pic>
        <p:nvPicPr>
          <p:cNvPr id="5" name="Picture 4"/>
          <p:cNvPicPr>
            <a:picLocks noChangeAspect="1"/>
          </p:cNvPicPr>
          <p:nvPr/>
        </p:nvPicPr>
        <p:blipFill>
          <a:blip r:embed="rId2"/>
          <a:stretch>
            <a:fillRect/>
          </a:stretch>
        </p:blipFill>
        <p:spPr>
          <a:xfrm>
            <a:off x="2484437" y="1981200"/>
            <a:ext cx="6886575" cy="4038600"/>
          </a:xfrm>
          <a:prstGeom prst="rect">
            <a:avLst/>
          </a:prstGeom>
        </p:spPr>
      </p:pic>
      <p:sp>
        <p:nvSpPr>
          <p:cNvPr id="3" name="Text Placeholder 2"/>
          <p:cNvSpPr>
            <a:spLocks noGrp="1"/>
          </p:cNvSpPr>
          <p:nvPr>
            <p:ph type="body" sz="quarter" idx="13"/>
          </p:nvPr>
        </p:nvSpPr>
        <p:spPr>
          <a:xfrm>
            <a:off x="857739" y="1600201"/>
            <a:ext cx="10160000" cy="380999"/>
          </a:xfrm>
        </p:spPr>
        <p:txBody>
          <a:bodyPr/>
          <a:lstStyle/>
          <a:p>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103504482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3233</TotalTime>
  <Words>522</Words>
  <Application>Microsoft Office PowerPoint</Application>
  <PresentationFormat>Widescreen</PresentationFormat>
  <Paragraphs>65</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Calibri Light</vt:lpstr>
      <vt:lpstr>Helvetica</vt:lpstr>
      <vt:lpstr>Helvetica Light</vt:lpstr>
      <vt:lpstr>Wingdings</vt:lpstr>
      <vt:lpstr>Office Theme</vt:lpstr>
      <vt:lpstr>MapReduce – Processing Data</vt:lpstr>
      <vt:lpstr>MapReduce</vt:lpstr>
      <vt:lpstr>MapReduce Framework</vt:lpstr>
      <vt:lpstr>Daemons</vt:lpstr>
      <vt:lpstr>JobTracker</vt:lpstr>
      <vt:lpstr>TaskTracker</vt:lpstr>
      <vt:lpstr>JobTracker and TaskTracker Interaction</vt:lpstr>
      <vt:lpstr>MapReduce WorkFlow</vt:lpstr>
      <vt:lpstr>MapReduce Programming Architecture</vt:lpstr>
      <vt:lpstr>MapReduce Programming Architecture (2)</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pravin pawar</cp:lastModifiedBy>
  <cp:revision>236</cp:revision>
  <dcterms:created xsi:type="dcterms:W3CDTF">2018-10-16T06:13:57Z</dcterms:created>
  <dcterms:modified xsi:type="dcterms:W3CDTF">2020-03-15T01:15:25Z</dcterms:modified>
</cp:coreProperties>
</file>

<file path=docProps/thumbnail.jpeg>
</file>